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9" r:id="rId5"/>
    <p:sldId id="265" r:id="rId6"/>
    <p:sldId id="269" r:id="rId7"/>
    <p:sldId id="273" r:id="rId8"/>
    <p:sldId id="277" r:id="rId9"/>
    <p:sldId id="281" r:id="rId10"/>
    <p:sldId id="283" r:id="rId11"/>
    <p:sldId id="287" r:id="rId12"/>
    <p:sldId id="291" r:id="rId13"/>
    <p:sldId id="295" r:id="rId14"/>
    <p:sldId id="297" r:id="rId15"/>
    <p:sldId id="301" r:id="rId16"/>
    <p:sldId id="305" r:id="rId17"/>
  </p:sldIdLst>
  <p:sldSz cx="6858000" cy="9144000" type="screen4x3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0"/>
    <p:restoredTop sz="0"/>
  </p:normalViewPr>
  <p:slideViewPr>
    <p:cSldViewPr>
      <p:cViewPr varScale="1">
        <p:scale>
          <a:sx n="83" d="100"/>
          <a:sy n="83" d="100"/>
        </p:scale>
        <p:origin x="22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da-DK" sz="800" dirty="0">
                <a:solidFill>
                  <a:srgbClr val="000000"/>
                </a:solidFill>
                <a:latin typeface="Segoe UI"/>
              </a:rPr>
              <a:t>1 HVOR TILFREDS ELLER UTILFREDS ER DU MED LÆRERNES OG PÆDAGOGERNES ARBEJDE MED</a:t>
            </a: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0.10000000149011612"/>
          <c:y val="0.10000000149011612"/>
          <c:w val="1"/>
          <c:h val="0.699999988079071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Gns.</c:v>
                </c:pt>
              </c:strCache>
            </c:strRef>
          </c:tx>
          <c:spPr>
            <a:gradFill>
              <a:gsLst>
                <a:gs pos="0">
                  <a:srgbClr val="1B3A56"/>
                </a:gs>
                <a:gs pos="100000">
                  <a:srgbClr val="27537B"/>
                </a:gs>
              </a:gsLst>
              <a:lin ang="16200000"/>
            </a:gradFill>
          </c:spPr>
          <c:invertIfNegative val="1"/>
          <c:dLbls>
            <c:dLbl>
              <c:idx val="0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0-1AFC-4464-8BE2-8874693BB78A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1-1AFC-4464-8BE2-8874693BB78A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2-1AFC-4464-8BE2-8874693BB78A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3-1AFC-4464-8BE2-8874693BB78A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4-1AFC-4464-8BE2-8874693BB78A}"/>
                </c:ext>
              </c:extLst>
            </c:dLbl>
            <c:dLbl>
              <c:idx val="5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5-1AFC-4464-8BE2-8874693BB78A}"/>
                </c:ext>
              </c:extLst>
            </c:dLbl>
            <c:dLbl>
              <c:idx val="6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6-1AFC-4464-8BE2-8874693BB78A}"/>
                </c:ext>
              </c:extLst>
            </c:dLbl>
            <c:dLbl>
              <c:idx val="7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7-1AFC-4464-8BE2-8874693BB78A}"/>
                </c:ext>
              </c:extLst>
            </c:dLbl>
            <c:dLbl>
              <c:idx val="8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8-1AFC-4464-8BE2-8874693BB78A}"/>
                </c:ext>
              </c:extLst>
            </c:dLbl>
            <c:dLbl>
              <c:idx val="9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9-1AFC-4464-8BE2-8874693BB78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smtId="4294967295">
                    <a:latin typeface="Segoe UI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At udfordre dit barn fagligt</c:v>
                </c:pt>
                <c:pt idx="1">
                  <c:v>At motivere dit barn til at lære mere</c:v>
                </c:pt>
                <c:pt idx="2">
                  <c:v>At udvikle dit barns selvstændighed</c:v>
                </c:pt>
                <c:pt idx="3">
                  <c:v>At udvikle dit barns evne til at indgå i sociale sammenhænge</c:v>
                </c:pt>
                <c:pt idx="4">
                  <c:v>At tilrettelægge undervisningen i forhold til dit barns behov</c:v>
                </c:pt>
                <c:pt idx="5">
                  <c:v> At sætte faglige målsætninger sammen med dit barn</c:v>
                </c:pt>
                <c:pt idx="6">
                  <c:v>At skabe en varieret skoledag for dit barn </c:v>
                </c:pt>
                <c:pt idx="7">
                  <c:v>At skabe en skoledag med motion og bevægelse</c:v>
                </c:pt>
                <c:pt idx="8">
                  <c:v>At inddrage omverdenen i undervisningen eller flytte undervisningen væk fra skolens område, fx til museer og virksomheder</c:v>
                </c:pt>
                <c:pt idx="9">
                  <c:v>At hjælpe dit barn med lektier og faglig fordybelse</c:v>
                </c:pt>
              </c:strCache>
            </c:strRef>
          </c:cat>
          <c:val>
            <c:numRef>
              <c:f>Sheet1!$B$2:$B$11</c:f>
              <c:numCache>
                <c:formatCode>0.0</c:formatCode>
                <c:ptCount val="10"/>
                <c:pt idx="0">
                  <c:v>3.8</c:v>
                </c:pt>
                <c:pt idx="1">
                  <c:v>3.7</c:v>
                </c:pt>
                <c:pt idx="2">
                  <c:v>4.0999999999999996</c:v>
                </c:pt>
                <c:pt idx="3">
                  <c:v>4</c:v>
                </c:pt>
                <c:pt idx="4">
                  <c:v>3.5</c:v>
                </c:pt>
                <c:pt idx="5">
                  <c:v>3.4</c:v>
                </c:pt>
                <c:pt idx="6">
                  <c:v>4</c:v>
                </c:pt>
                <c:pt idx="7">
                  <c:v>3.8</c:v>
                </c:pt>
                <c:pt idx="8">
                  <c:v>3.9</c:v>
                </c:pt>
                <c:pt idx="9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AFC-4464-8BE2-8874693BB7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 smtId="4294967295">
                <a:latin typeface="Segoe UI"/>
              </a:defRPr>
            </a:pPr>
            <a:endParaRPr lang="da-DK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5"/>
          <c:min val="0"/>
        </c:scaling>
        <c:delete val="0"/>
        <c:axPos val="t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800" smtId="4294967295">
                <a:latin typeface="Segoe UI"/>
              </a:defRPr>
            </a:pPr>
            <a:endParaRPr lang="da-DK"/>
          </a:p>
        </c:txPr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da-DK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da-DK" sz="800" dirty="0">
                <a:solidFill>
                  <a:srgbClr val="000000"/>
                </a:solidFill>
                <a:latin typeface="Segoe UI"/>
              </a:rPr>
              <a:t>2 TILFREDSHED MED UDBYTTE UNDERVISNINGEN</a:t>
            </a: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0.10000000149011612"/>
          <c:y val="0.10000000149011612"/>
          <c:w val="1"/>
          <c:h val="0.699999988079071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Gns.</c:v>
                </c:pt>
              </c:strCache>
            </c:strRef>
          </c:tx>
          <c:spPr>
            <a:gradFill>
              <a:gsLst>
                <a:gs pos="0">
                  <a:srgbClr val="1B3A56"/>
                </a:gs>
                <a:gs pos="100000">
                  <a:srgbClr val="27537B"/>
                </a:gs>
              </a:gsLst>
              <a:lin ang="16200000"/>
            </a:gradFill>
          </c:spPr>
          <c:invertIfNegative val="1"/>
          <c:dLbls>
            <c:dLbl>
              <c:idx val="0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0-76E6-4573-9016-AE63C8F9B4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smtId="4294967295">
                    <a:latin typeface="Segoe UI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Hvor tilfreds eller utilfreds er du samlet set med dit barns faglige udbytte af undervisningen?</c:v>
                </c:pt>
              </c:strCache>
            </c:strRef>
          </c:cat>
          <c:val>
            <c:numRef>
              <c:f>Sheet1!$B$2</c:f>
              <c:numCache>
                <c:formatCode>0.0</c:formatCode>
                <c:ptCount val="1"/>
                <c:pt idx="0">
                  <c:v>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E6-4573-9016-AE63C8F9B4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 smtId="4294967295">
                <a:latin typeface="Segoe UI"/>
              </a:defRPr>
            </a:pPr>
            <a:endParaRPr lang="da-DK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5"/>
          <c:min val="0"/>
        </c:scaling>
        <c:delete val="0"/>
        <c:axPos val="t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800" smtId="4294967295">
                <a:latin typeface="Segoe UI"/>
              </a:defRPr>
            </a:pPr>
            <a:endParaRPr lang="da-DK"/>
          </a:p>
        </c:txPr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da-DK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da-DK" sz="800" dirty="0">
                <a:solidFill>
                  <a:srgbClr val="000000"/>
                </a:solidFill>
                <a:latin typeface="Segoe UI"/>
              </a:rPr>
              <a:t>3 HVOR TILFREDS ELLER UTILFREDS ER DU MED LÆRERNES OG PÆDAGOGERNES ARBEJDE MED</a:t>
            </a: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0.10000000149011612"/>
          <c:y val="0.10000000149011612"/>
          <c:w val="1"/>
          <c:h val="0.699999988079071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Gns.</c:v>
                </c:pt>
              </c:strCache>
            </c:strRef>
          </c:tx>
          <c:spPr>
            <a:gradFill>
              <a:gsLst>
                <a:gs pos="0">
                  <a:srgbClr val="1B3A56"/>
                </a:gs>
                <a:gs pos="100000">
                  <a:srgbClr val="27537B"/>
                </a:gs>
              </a:gsLst>
              <a:lin ang="16200000"/>
            </a:gradFill>
          </c:spPr>
          <c:invertIfNegative val="1"/>
          <c:dLbls>
            <c:dLbl>
              <c:idx val="0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0-BD61-419F-AC70-4D6A01AF8E62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1-BD61-419F-AC70-4D6A01AF8E62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2-BD61-419F-AC70-4D6A01AF8E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smtId="4294967295">
                    <a:latin typeface="Segoe UI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At få dit barn til at føle sig tryg og glad</c:v>
                </c:pt>
                <c:pt idx="1">
                  <c:v>At skabe ro og orden i klassen</c:v>
                </c:pt>
                <c:pt idx="2">
                  <c:v>At skabe et godt socialt klima i klassen</c:v>
                </c:pt>
              </c:strCache>
            </c:strRef>
          </c:cat>
          <c:val>
            <c:numRef>
              <c:f>Sheet1!$B$2:$B$4</c:f>
              <c:numCache>
                <c:formatCode>0.0</c:formatCode>
                <c:ptCount val="3"/>
                <c:pt idx="0">
                  <c:v>4</c:v>
                </c:pt>
                <c:pt idx="1">
                  <c:v>3.7</c:v>
                </c:pt>
                <c:pt idx="2">
                  <c:v>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D61-419F-AC70-4D6A01AF8E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 smtId="4294967295">
                <a:latin typeface="Segoe UI"/>
              </a:defRPr>
            </a:pPr>
            <a:endParaRPr lang="da-DK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5"/>
          <c:min val="0"/>
        </c:scaling>
        <c:delete val="0"/>
        <c:axPos val="t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800" smtId="4294967295">
                <a:latin typeface="Segoe UI"/>
              </a:defRPr>
            </a:pPr>
            <a:endParaRPr lang="da-DK"/>
          </a:p>
        </c:txPr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da-DK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da-DK" sz="800" dirty="0">
                <a:solidFill>
                  <a:srgbClr val="000000"/>
                </a:solidFill>
                <a:latin typeface="Segoe UI"/>
              </a:rPr>
              <a:t>4 MOBNING</a:t>
            </a: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0.10000000149011612"/>
          <c:y val="0.10000000149011612"/>
          <c:w val="1"/>
          <c:h val="0.699999988079071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Gns.</c:v>
                </c:pt>
              </c:strCache>
            </c:strRef>
          </c:tx>
          <c:spPr>
            <a:gradFill>
              <a:gsLst>
                <a:gs pos="0">
                  <a:srgbClr val="1B3A56"/>
                </a:gs>
                <a:gs pos="100000">
                  <a:srgbClr val="27537B"/>
                </a:gs>
              </a:gsLst>
              <a:lin ang="16200000"/>
            </a:gradFill>
          </c:spPr>
          <c:invertIfNegative val="1"/>
          <c:dLbls>
            <c:dLbl>
              <c:idx val="0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0-31F1-47D1-8BCF-715813B60C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smtId="4294967295">
                    <a:latin typeface="Segoe UI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Hvor tilfreds eller utilfreds er du med skolens indsats for at begrænse mobning?</c:v>
                </c:pt>
              </c:strCache>
            </c:strRef>
          </c:cat>
          <c:val>
            <c:numRef>
              <c:f>Sheet1!$B$2</c:f>
              <c:numCache>
                <c:formatCode>0.0</c:formatCode>
                <c:ptCount val="1"/>
                <c:pt idx="0">
                  <c:v>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F1-47D1-8BCF-715813B60C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 smtId="4294967295">
                <a:latin typeface="Segoe UI"/>
              </a:defRPr>
            </a:pPr>
            <a:endParaRPr lang="da-DK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5"/>
          <c:min val="0"/>
        </c:scaling>
        <c:delete val="0"/>
        <c:axPos val="t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800" smtId="4294967295">
                <a:latin typeface="Segoe UI"/>
              </a:defRPr>
            </a:pPr>
            <a:endParaRPr lang="da-DK"/>
          </a:p>
        </c:txPr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da-DK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da-DK" sz="800" dirty="0">
                <a:solidFill>
                  <a:srgbClr val="000000"/>
                </a:solidFill>
                <a:latin typeface="Segoe UI"/>
              </a:rPr>
              <a:t>5 HVOR TILFREDS ELLER UTILFREDS ER DU MED</a:t>
            </a: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0.10000000149011612"/>
          <c:y val="0.10000000149011612"/>
          <c:w val="1"/>
          <c:h val="0.699999988079071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Gns.</c:v>
                </c:pt>
              </c:strCache>
            </c:strRef>
          </c:tx>
          <c:spPr>
            <a:gradFill>
              <a:gsLst>
                <a:gs pos="0">
                  <a:srgbClr val="1B3A56"/>
                </a:gs>
                <a:gs pos="100000">
                  <a:srgbClr val="27537B"/>
                </a:gs>
              </a:gsLst>
              <a:lin ang="16200000"/>
            </a:gradFill>
          </c:spPr>
          <c:invertIfNegative val="1"/>
          <c:dLbls>
            <c:dLbl>
              <c:idx val="0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0-A01C-4F96-82B6-BCC8AD1A65D3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1-A01C-4F96-82B6-BCC8AD1A65D3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2-A01C-4F96-82B6-BCC8AD1A65D3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3-A01C-4F96-82B6-BCC8AD1A65D3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4-A01C-4F96-82B6-BCC8AD1A65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smtId="4294967295">
                    <a:latin typeface="Segoe UI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Kommunikationen mellem dig og dit barns lærere og pædagoger om dit barns trivsel</c:v>
                </c:pt>
                <c:pt idx="1">
                  <c:v>Kommunikationen mellem dig og dit barns lærere og pædagoger om dit barns faglige læring</c:v>
                </c:pt>
                <c:pt idx="2">
                  <c:v>De forventninger dit barns lærere og pædagoger stiller til dig som forælder </c:v>
                </c:pt>
                <c:pt idx="3">
                  <c:v>Hvordan dit barns elevplan inddrages i kommunikationen mellem dig og dit barns lærere og pædagoger</c:v>
                </c:pt>
                <c:pt idx="4">
                  <c:v>Hvor tilfreds eller utilfreds er du med det generelle samarbejde mellem dig og dit barns lærere og pædagoger</c:v>
                </c:pt>
              </c:strCache>
            </c:strRef>
          </c:cat>
          <c:val>
            <c:numRef>
              <c:f>Sheet1!$B$2:$B$6</c:f>
              <c:numCache>
                <c:formatCode>0.0</c:formatCode>
                <c:ptCount val="5"/>
                <c:pt idx="0">
                  <c:v>3.8</c:v>
                </c:pt>
                <c:pt idx="1">
                  <c:v>3.6</c:v>
                </c:pt>
                <c:pt idx="2">
                  <c:v>3.9</c:v>
                </c:pt>
                <c:pt idx="3">
                  <c:v>3.5</c:v>
                </c:pt>
                <c:pt idx="4">
                  <c:v>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01C-4F96-82B6-BCC8AD1A65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 smtId="4294967295">
                <a:latin typeface="Segoe UI"/>
              </a:defRPr>
            </a:pPr>
            <a:endParaRPr lang="da-DK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5"/>
          <c:min val="0"/>
        </c:scaling>
        <c:delete val="0"/>
        <c:axPos val="t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800" smtId="4294967295">
                <a:latin typeface="Segoe UI"/>
              </a:defRPr>
            </a:pPr>
            <a:endParaRPr lang="da-DK"/>
          </a:p>
        </c:txPr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da-DK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da-DK" sz="800" dirty="0">
                <a:solidFill>
                  <a:srgbClr val="000000"/>
                </a:solidFill>
                <a:latin typeface="Segoe UI"/>
              </a:rPr>
              <a:t>6 Har du inden for de seneste 12 måneder været i kontakt med skolens ledelse, fx via Aula/</a:t>
            </a:r>
            <a:r>
              <a:rPr lang="da-DK" sz="800" dirty="0" err="1">
                <a:solidFill>
                  <a:srgbClr val="000000"/>
                </a:solidFill>
                <a:latin typeface="Segoe UI"/>
              </a:rPr>
              <a:t>Intra</a:t>
            </a:r>
            <a:r>
              <a:rPr lang="da-DK" sz="800" dirty="0">
                <a:solidFill>
                  <a:srgbClr val="000000"/>
                </a:solidFill>
                <a:latin typeface="Segoe UI"/>
              </a:rPr>
              <a:t>, mail, telefon eller personlig samtale?</a:t>
            </a: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0.10000000149011612"/>
          <c:y val="0.10000000149011612"/>
          <c:w val="1"/>
          <c:h val="0.699999988079071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Pct.</c:v>
                </c:pt>
              </c:strCache>
            </c:strRef>
          </c:tx>
          <c:spPr>
            <a:gradFill>
              <a:gsLst>
                <a:gs pos="0">
                  <a:srgbClr val="1B3A56"/>
                </a:gs>
                <a:gs pos="100000">
                  <a:srgbClr val="27537B"/>
                </a:gs>
              </a:gsLst>
              <a:lin ang="16200000"/>
            </a:gradFill>
          </c:spPr>
          <c:invertIfNegative val="1"/>
          <c:dLbls>
            <c:dLbl>
              <c:idx val="0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0-66CC-4367-97EB-3D179380454F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1-66CC-4367-97EB-3D179380454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smtId="4294967295">
                    <a:latin typeface="Segoe UI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Ja</c:v>
                </c:pt>
                <c:pt idx="1">
                  <c:v>Nej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0.3</c:v>
                </c:pt>
                <c:pt idx="1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CC-4367-97EB-3D17938045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 smtId="4294967295">
                <a:latin typeface="Segoe UI"/>
              </a:defRPr>
            </a:pPr>
            <a:endParaRPr lang="da-DK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t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800" smtId="4294967295">
                <a:latin typeface="Segoe UI"/>
              </a:defRPr>
            </a:pPr>
            <a:endParaRPr lang="da-DK"/>
          </a:p>
        </c:txPr>
        <c:crossAx val="67451136"/>
        <c:crosses val="autoZero"/>
        <c:crossBetween val="between"/>
        <c:majorUnit val="0.25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da-DK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da-DK" sz="800" dirty="0">
                <a:solidFill>
                  <a:srgbClr val="000000"/>
                </a:solidFill>
                <a:latin typeface="Segoe UI"/>
              </a:rPr>
              <a:t>7 HVOR TILFREDS ELLER UTILFREDS ER DU MED:</a:t>
            </a: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0.10000000149011612"/>
          <c:y val="0.10000000149011612"/>
          <c:w val="1"/>
          <c:h val="0.699999988079071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Gns.</c:v>
                </c:pt>
              </c:strCache>
            </c:strRef>
          </c:tx>
          <c:spPr>
            <a:gradFill>
              <a:gsLst>
                <a:gs pos="0">
                  <a:srgbClr val="1B3A56"/>
                </a:gs>
                <a:gs pos="100000">
                  <a:srgbClr val="27537B"/>
                </a:gs>
              </a:gsLst>
              <a:lin ang="16200000"/>
            </a:gradFill>
          </c:spPr>
          <c:invertIfNegative val="1"/>
          <c:dLbls>
            <c:dLbl>
              <c:idx val="0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0-48AA-46F9-A889-752DE0C3CCF0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1-48AA-46F9-A889-752DE0C3CCF0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2-48AA-46F9-A889-752DE0C3CCF0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3-48AA-46F9-A889-752DE0C3CCF0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4-48AA-46F9-A889-752DE0C3CC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smtId="4294967295">
                    <a:latin typeface="Segoe UI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Ledelsens kommunikation til dig om ændringer og nye tiltag på skolen</c:v>
                </c:pt>
                <c:pt idx="1">
                  <c:v>Ledelsens arbejde med at forbedre det faglige niveau på skolen</c:v>
                </c:pt>
                <c:pt idx="2">
                  <c:v>Adgangen til at komme i kontakt med ledelsen, når du har behov</c:v>
                </c:pt>
                <c:pt idx="3">
                  <c:v>Ledelsens evne til at lede skolen</c:v>
                </c:pt>
                <c:pt idx="4">
                  <c:v>Ledelsens ambitioner for elevernes faglige læring</c:v>
                </c:pt>
              </c:strCache>
            </c:strRef>
          </c:cat>
          <c:val>
            <c:numRef>
              <c:f>Sheet1!$B$2:$B$6</c:f>
              <c:numCache>
                <c:formatCode>0.0</c:formatCode>
                <c:ptCount val="5"/>
                <c:pt idx="0">
                  <c:v>3.6</c:v>
                </c:pt>
                <c:pt idx="1">
                  <c:v>3.1</c:v>
                </c:pt>
                <c:pt idx="2">
                  <c:v>3.9</c:v>
                </c:pt>
                <c:pt idx="3">
                  <c:v>3.6</c:v>
                </c:pt>
                <c:pt idx="4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8AA-46F9-A889-752DE0C3CC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 smtId="4294967295">
                <a:latin typeface="Segoe UI"/>
              </a:defRPr>
            </a:pPr>
            <a:endParaRPr lang="da-DK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5"/>
          <c:min val="0"/>
        </c:scaling>
        <c:delete val="0"/>
        <c:axPos val="t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800" smtId="4294967295">
                <a:latin typeface="Segoe UI"/>
              </a:defRPr>
            </a:pPr>
            <a:endParaRPr lang="da-DK"/>
          </a:p>
        </c:txPr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da-DK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da-DK" sz="800" dirty="0">
                <a:solidFill>
                  <a:srgbClr val="000000"/>
                </a:solidFill>
                <a:latin typeface="Segoe UI"/>
              </a:rPr>
              <a:t>8 UNGDOMSUDDANNELSE</a:t>
            </a: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0.10000000149011612"/>
          <c:y val="0.10000000149011612"/>
          <c:w val="1"/>
          <c:h val="0.699999988079071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Gns.</c:v>
                </c:pt>
              </c:strCache>
            </c:strRef>
          </c:tx>
          <c:spPr>
            <a:gradFill>
              <a:gsLst>
                <a:gs pos="0">
                  <a:srgbClr val="1B3A56"/>
                </a:gs>
                <a:gs pos="100000">
                  <a:srgbClr val="27537B"/>
                </a:gs>
              </a:gsLst>
              <a:lin ang="16200000"/>
            </a:gradFill>
          </c:spPr>
          <c:invertIfNegative val="1"/>
          <c:dLbls>
            <c:dLbl>
              <c:idx val="0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0-C08C-4526-B6A7-A70C984AB5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smtId="4294967295">
                    <a:latin typeface="Segoe UI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Hvor tilfreds eller utilfreds er du med skolens indsats for at klæde dit barn på til at træffe et oplyst valg om ungdomsuddannelse (fx via uddannelses-vejledning)?</c:v>
                </c:pt>
              </c:strCache>
            </c:strRef>
          </c:cat>
          <c:val>
            <c:numRef>
              <c:f>Sheet1!$B$2</c:f>
              <c:numCache>
                <c:formatCode>0.0</c:formatCode>
                <c:ptCount val="1"/>
                <c:pt idx="0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8C-4526-B6A7-A70C984AB5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 smtId="4294967295">
                <a:latin typeface="Segoe UI"/>
              </a:defRPr>
            </a:pPr>
            <a:endParaRPr lang="da-DK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5"/>
          <c:min val="0"/>
        </c:scaling>
        <c:delete val="0"/>
        <c:axPos val="t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800" smtId="4294967295">
                <a:latin typeface="Segoe UI"/>
              </a:defRPr>
            </a:pPr>
            <a:endParaRPr lang="da-DK"/>
          </a:p>
        </c:txPr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da-DK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da-DK" sz="800" dirty="0">
                <a:solidFill>
                  <a:srgbClr val="000000"/>
                </a:solidFill>
                <a:latin typeface="Segoe UI"/>
              </a:rPr>
              <a:t>9 HVOR TILFREDS ELLER UTILFREDS ER DU MED</a:t>
            </a: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0.10000000149011612"/>
          <c:y val="0.10000000149011612"/>
          <c:w val="1"/>
          <c:h val="0.699999988079071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Gns.</c:v>
                </c:pt>
              </c:strCache>
            </c:strRef>
          </c:tx>
          <c:spPr>
            <a:gradFill>
              <a:gsLst>
                <a:gs pos="0">
                  <a:srgbClr val="1B3A56"/>
                </a:gs>
                <a:gs pos="100000">
                  <a:srgbClr val="27537B"/>
                </a:gs>
              </a:gsLst>
              <a:lin ang="16200000"/>
            </a:gradFill>
          </c:spPr>
          <c:invertIfNegative val="1"/>
          <c:dLbls>
            <c:dLbl>
              <c:idx val="0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0-7719-49D4-B19B-BEA6F2B7F202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1-7719-49D4-B19B-BEA6F2B7F202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2-7719-49D4-B19B-BEA6F2B7F2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smtId="4294967295">
                    <a:latin typeface="Segoe UI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Skolens fysiske rammer indendørs (lokaler, inventar, plads mv.)</c:v>
                </c:pt>
                <c:pt idx="1">
                  <c:v>Skolens udendørsområder (skolegård, boldbaner, mv.)</c:v>
                </c:pt>
                <c:pt idx="2">
                  <c:v>Trafiksikkerheden omkring skolen</c:v>
                </c:pt>
              </c:strCache>
            </c:strRef>
          </c:cat>
          <c:val>
            <c:numRef>
              <c:f>Sheet1!$B$2:$B$4</c:f>
              <c:numCache>
                <c:formatCode>0.0</c:formatCode>
                <c:ptCount val="3"/>
                <c:pt idx="0">
                  <c:v>3.2</c:v>
                </c:pt>
                <c:pt idx="1">
                  <c:v>3.6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719-49D4-B19B-BEA6F2B7F2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 smtId="4294967295">
                <a:latin typeface="Segoe UI"/>
              </a:defRPr>
            </a:pPr>
            <a:endParaRPr lang="da-DK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5"/>
          <c:min val="0"/>
        </c:scaling>
        <c:delete val="0"/>
        <c:axPos val="t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800" smtId="4294967295">
                <a:latin typeface="Segoe UI"/>
              </a:defRPr>
            </a:pPr>
            <a:endParaRPr lang="da-DK"/>
          </a:p>
        </c:txPr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da-DK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da-DK" sz="800" dirty="0">
                <a:solidFill>
                  <a:srgbClr val="000000"/>
                </a:solidFill>
                <a:latin typeface="Segoe UI"/>
              </a:rPr>
              <a:t>10 Er der en madordning på dit barns skole, som dit barn benytter sig af?</a:t>
            </a: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0.10000000149011612"/>
          <c:y val="0.10000000149011612"/>
          <c:w val="1"/>
          <c:h val="0.699999988079071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Pct.</c:v>
                </c:pt>
              </c:strCache>
            </c:strRef>
          </c:tx>
          <c:spPr>
            <a:gradFill>
              <a:gsLst>
                <a:gs pos="0">
                  <a:srgbClr val="1B3A56"/>
                </a:gs>
                <a:gs pos="100000">
                  <a:srgbClr val="27537B"/>
                </a:gs>
              </a:gsLst>
              <a:lin ang="16200000"/>
            </a:gradFill>
          </c:spPr>
          <c:invertIfNegative val="1"/>
          <c:dLbls>
            <c:dLbl>
              <c:idx val="0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0-AD7B-43E7-ACEA-6FEB7A621902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1-AD7B-43E7-ACEA-6FEB7A6219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smtId="4294967295">
                    <a:latin typeface="Segoe UI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Ja</c:v>
                </c:pt>
                <c:pt idx="1">
                  <c:v>Nej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0.3</c:v>
                </c:pt>
                <c:pt idx="1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7B-43E7-ACEA-6FEB7A6219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 smtId="4294967295">
                <a:latin typeface="Segoe UI"/>
              </a:defRPr>
            </a:pPr>
            <a:endParaRPr lang="da-DK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t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800" smtId="4294967295">
                <a:latin typeface="Segoe UI"/>
              </a:defRPr>
            </a:pPr>
            <a:endParaRPr lang="da-DK"/>
          </a:p>
        </c:txPr>
        <c:crossAx val="67451136"/>
        <c:crosses val="autoZero"/>
        <c:crossBetween val="between"/>
        <c:majorUnit val="0.25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da-DK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da-DK" sz="800" dirty="0">
                <a:solidFill>
                  <a:srgbClr val="000000"/>
                </a:solidFill>
                <a:latin typeface="Segoe UI"/>
              </a:rPr>
              <a:t>11 Madordning</a:t>
            </a: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0.10000000149011612"/>
          <c:y val="0.10000000149011612"/>
          <c:w val="1"/>
          <c:h val="0.699999988079071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Gns.</c:v>
                </c:pt>
              </c:strCache>
            </c:strRef>
          </c:tx>
          <c:spPr>
            <a:gradFill>
              <a:gsLst>
                <a:gs pos="0">
                  <a:srgbClr val="1B3A56"/>
                </a:gs>
                <a:gs pos="100000">
                  <a:srgbClr val="27537B"/>
                </a:gs>
              </a:gsLst>
              <a:lin ang="16200000"/>
            </a:gradFill>
          </c:spPr>
          <c:invertIfNegative val="1"/>
          <c:dLbls>
            <c:dLbl>
              <c:idx val="0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0-D92C-46C3-8A06-DEDC315C15D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smtId="4294967295">
                    <a:latin typeface="Segoe UI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Hvor tilfreds eller utilfreds er du samlet set med madordningen?</c:v>
                </c:pt>
              </c:strCache>
            </c:strRef>
          </c:cat>
          <c:val>
            <c:numRef>
              <c:f>Sheet1!$B$2</c:f>
              <c:numCache>
                <c:formatCode>0.0</c:formatCode>
                <c:ptCount val="1"/>
                <c:pt idx="0">
                  <c:v>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2C-46C3-8A06-DEDC315C15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 smtId="4294967295">
                <a:latin typeface="Segoe UI"/>
              </a:defRPr>
            </a:pPr>
            <a:endParaRPr lang="da-DK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5"/>
          <c:min val="0"/>
        </c:scaling>
        <c:delete val="0"/>
        <c:axPos val="t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800" smtId="4294967295">
                <a:latin typeface="Segoe UI"/>
              </a:defRPr>
            </a:pPr>
            <a:endParaRPr lang="da-DK"/>
          </a:p>
        </c:txPr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da-DK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da-DK" sz="800" dirty="0">
                <a:solidFill>
                  <a:srgbClr val="000000"/>
                </a:solidFill>
                <a:latin typeface="Segoe UI"/>
              </a:rPr>
              <a:t>12 Samlet tilfredshed</a:t>
            </a: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0.10000000149011612"/>
          <c:y val="0.10000000149011612"/>
          <c:w val="1"/>
          <c:h val="0.699999988079071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Gns.</c:v>
                </c:pt>
              </c:strCache>
            </c:strRef>
          </c:tx>
          <c:spPr>
            <a:gradFill>
              <a:gsLst>
                <a:gs pos="0">
                  <a:srgbClr val="1B3A56"/>
                </a:gs>
                <a:gs pos="100000">
                  <a:srgbClr val="27537B"/>
                </a:gs>
              </a:gsLst>
              <a:lin ang="16200000"/>
            </a:gradFill>
          </c:spPr>
          <c:invertIfNegative val="1"/>
          <c:dLbls>
            <c:dLbl>
              <c:idx val="0"/>
              <c:spPr/>
              <c:txPr>
                <a:bodyPr/>
                <a:lstStyle/>
                <a:p>
                  <a:pPr>
                    <a:defRPr sz="800" smtId="4294967295">
                      <a:latin typeface="Segoe UI"/>
                    </a:defRPr>
                  </a:pPr>
                  <a:endParaRPr lang="da-DK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6="http://schemas.microsoft.com/office/drawing/2014/chart" uri="{C3380CC4-5D6E-409C-BE32-E72D297353CC}">
                  <c16:uniqueId val="{00000000-870C-4806-9AEB-E23FCD7544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smtId="4294967295">
                    <a:latin typeface="Segoe UI"/>
                  </a:defRPr>
                </a:pPr>
                <a:endParaRPr lang="da-D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Hvor tilfreds eller utilfreds er du samlet set med dit barns skole? </c:v>
                </c:pt>
              </c:strCache>
            </c:strRef>
          </c:cat>
          <c:val>
            <c:numRef>
              <c:f>Sheet1!$B$2</c:f>
              <c:numCache>
                <c:formatCode>0.0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0C-4806-9AEB-E23FCD7544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 smtId="4294967295">
                <a:latin typeface="Segoe UI"/>
              </a:defRPr>
            </a:pPr>
            <a:endParaRPr lang="da-DK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5"/>
          <c:min val="0"/>
        </c:scaling>
        <c:delete val="0"/>
        <c:axPos val="t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800" smtId="4294967295">
                <a:latin typeface="Segoe UI"/>
              </a:defRPr>
            </a:pPr>
            <a:endParaRPr lang="da-DK"/>
          </a:p>
        </c:txPr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da-DK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331BBA9-FD03-466D-8373-0F7A8BBAE2A5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D8FE2C8-34EC-4000-81F5-F7A54340FDA2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2250561-30C6-444B-A278-CFB26282DB06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4C132F0-4F4F-4EBB-9F0E-198282B08359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2429E8F4-BD25-4829-A527-5F011EF406E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1F078F9-D62E-4B33-BBAC-CF819BAB03B6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C59C6ABA-24F8-488D-AD11-9234F70692DA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C5DC5B49-2500-49FD-B287-58CD5A9555BC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CE6A36C-E0FF-4C22-BC1A-47D9CF76AC2F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6BB8E4-5CCF-4024-85CE-65B50C8FC2FE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AF9D720-EBF6-426F-8122-EFF07C01D6C1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2" indent="-214312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508000" y="317500"/>
            <a:ext cx="5842000" cy="1651000"/>
          </a:xfrm>
          <a:prstGeom prst="rect">
            <a:avLst/>
          </a:prstGeom>
          <a:ln>
            <a:noFill/>
          </a:ln>
        </p:spPr>
      </p:pic>
      <p:sp>
        <p:nvSpPr>
          <p:cNvPr id="5" name="New shape"/>
          <p:cNvSpPr/>
          <p:nvPr/>
        </p:nvSpPr>
        <p:spPr>
          <a:xfrm>
            <a:off x="508000" y="1993900"/>
            <a:ext cx="5842000" cy="381000"/>
          </a:xfrm>
          <a:prstGeom prst="rect">
            <a:avLst/>
          </a:prstGeom>
          <a:solidFill>
            <a:srgbClr val="2753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sz="1800" b="1">
                <a:solidFill>
                  <a:srgbClr val="FEFEFE"/>
                </a:solidFill>
                <a:latin typeface="Segoe UI"/>
              </a:rPr>
              <a:t>Forældretilfredshedsundersøgelse april 2026</a:t>
            </a:r>
          </a:p>
        </p:txBody>
      </p:sp>
      <p:graphicFrame>
        <p:nvGraphicFramePr>
          <p:cNvPr id="6" name="New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5423170"/>
              </p:ext>
            </p:extLst>
          </p:nvPr>
        </p:nvGraphicFramePr>
        <p:xfrm>
          <a:off x="508000" y="2501900"/>
          <a:ext cx="5842000" cy="134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7000">
                <a:tc>
                  <a:txBody>
                    <a:bodyPr/>
                    <a:lstStyle/>
                    <a:p>
                      <a:pPr algn="r"/>
                      <a:r>
                        <a:rPr sz="2600" b="0" dirty="0">
                          <a:solidFill>
                            <a:srgbClr val="27537B"/>
                          </a:solidFill>
                          <a:latin typeface="Segoe UI"/>
                        </a:rPr>
                        <a:t>Kvikmarkens </a:t>
                      </a:r>
                      <a:r>
                        <a:rPr sz="2600" b="0" dirty="0" err="1">
                          <a:solidFill>
                            <a:srgbClr val="27537B"/>
                          </a:solidFill>
                          <a:latin typeface="Segoe UI"/>
                        </a:rPr>
                        <a:t>Privatskole</a:t>
                      </a:r>
                      <a:endParaRPr sz="2600" b="0" dirty="0">
                        <a:solidFill>
                          <a:srgbClr val="27537B"/>
                        </a:solidFill>
                        <a:latin typeface="Segoe UI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r"/>
                      <a:endParaRPr sz="1400" b="0" dirty="0">
                        <a:solidFill>
                          <a:srgbClr val="27537B"/>
                        </a:solidFill>
                        <a:latin typeface="Segoe UI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27537B"/>
                          </a:solidFill>
                          <a:latin typeface="Segoe UI"/>
                        </a:rPr>
                        <a:t>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000">
                <a:tc>
                  <a:txBody>
                    <a:bodyPr/>
                    <a:lstStyle/>
                    <a:p>
                      <a:pPr algn="r"/>
                      <a:r>
                        <a:rPr sz="1200" b="0" dirty="0">
                          <a:solidFill>
                            <a:srgbClr val="27537B"/>
                          </a:solidFill>
                          <a:latin typeface="Segoe UI"/>
                        </a:rPr>
                        <a:t>Antal </a:t>
                      </a:r>
                      <a:r>
                        <a:rPr sz="1200" b="0" dirty="0" err="1">
                          <a:solidFill>
                            <a:srgbClr val="27537B"/>
                          </a:solidFill>
                          <a:latin typeface="Segoe UI"/>
                        </a:rPr>
                        <a:t>besvarelser</a:t>
                      </a:r>
                      <a:r>
                        <a:rPr sz="1200" b="0" dirty="0">
                          <a:solidFill>
                            <a:srgbClr val="27537B"/>
                          </a:solidFill>
                          <a:latin typeface="Segoe UI"/>
                        </a:rPr>
                        <a:t>: 101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{&quot;size&quot;:&quot;{\&quot;width\&quot;:480,\&quot;height\&quot;:600}&quot;,&quot;name&quot;:&quot;com.aspose.slides.Chart@337b310&quot;,&quot;isContentObject&quot;:&quot;true&quot;,&quot;position&quot;:&quot;{\&quot;x\&quot;:30,\&quot;y\&quot;:60}&quot;}"/>
          <p:cNvGraphicFramePr/>
          <p:nvPr>
            <p:extLst>
              <p:ext uri="{D42A27DB-BD31-4B8C-83A1-F6EECF244321}">
                <p14:modId xmlns:p14="http://schemas.microsoft.com/office/powerpoint/2010/main" val="1093789858"/>
              </p:ext>
            </p:extLst>
          </p:nvPr>
        </p:nvGraphicFramePr>
        <p:xfrm>
          <a:off x="381000" y="762000"/>
          <a:ext cx="6096000" cy="76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{&quot;size&quot;:&quot;{\&quot;width\&quot;:480,\&quot;height\&quot;:600}&quot;,&quot;name&quot;:&quot;com.aspose.slides.Chart@36e09979&quot;,&quot;isContentObject&quot;:&quot;true&quot;,&quot;position&quot;:&quot;{\&quot;x\&quot;:30,\&quot;y\&quot;:60}&quot;}"/>
          <p:cNvGraphicFramePr/>
          <p:nvPr>
            <p:extLst>
              <p:ext uri="{D42A27DB-BD31-4B8C-83A1-F6EECF244321}">
                <p14:modId xmlns:p14="http://schemas.microsoft.com/office/powerpoint/2010/main" val="1092565180"/>
              </p:ext>
            </p:extLst>
          </p:nvPr>
        </p:nvGraphicFramePr>
        <p:xfrm>
          <a:off x="381000" y="762000"/>
          <a:ext cx="6096000" cy="76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{&quot;size&quot;:&quot;{\&quot;width\&quot;:480,\&quot;height\&quot;:600}&quot;,&quot;name&quot;:&quot;com.aspose.slides.Chart@57b181eb&quot;,&quot;isContentObject&quot;:&quot;true&quot;,&quot;position&quot;:&quot;{\&quot;x\&quot;:30,\&quot;y\&quot;:60}&quot;}"/>
          <p:cNvGraphicFramePr/>
          <p:nvPr>
            <p:extLst>
              <p:ext uri="{D42A27DB-BD31-4B8C-83A1-F6EECF244321}">
                <p14:modId xmlns:p14="http://schemas.microsoft.com/office/powerpoint/2010/main" val="1401152166"/>
              </p:ext>
            </p:extLst>
          </p:nvPr>
        </p:nvGraphicFramePr>
        <p:xfrm>
          <a:off x="381000" y="762000"/>
          <a:ext cx="6096000" cy="76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{&quot;size&quot;:&quot;{\&quot;width\&quot;:480,\&quot;height\&quot;:600}&quot;,&quot;name&quot;:&quot;com.aspose.slides.Chart@7c33733c&quot;,&quot;isContentObject&quot;:&quot;true&quot;,&quot;position&quot;:&quot;{\&quot;x\&quot;:30,\&quot;y\&quot;:60}&quot;}"/>
          <p:cNvGraphicFramePr/>
          <p:nvPr>
            <p:extLst>
              <p:ext uri="{D42A27DB-BD31-4B8C-83A1-F6EECF244321}">
                <p14:modId xmlns:p14="http://schemas.microsoft.com/office/powerpoint/2010/main" val="3153788043"/>
              </p:ext>
            </p:extLst>
          </p:nvPr>
        </p:nvGraphicFramePr>
        <p:xfrm>
          <a:off x="381000" y="762000"/>
          <a:ext cx="6096000" cy="76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{&quot;size&quot;:&quot;{\&quot;width\&quot;:480,\&quot;height\&quot;:600}&quot;,&quot;name&quot;:&quot;com.aspose.slides.Chart@5329c4e6&quot;,&quot;isContentObject&quot;:&quot;true&quot;,&quot;position&quot;:&quot;{\&quot;x\&quot;:30,\&quot;y\&quot;:60}&quot;}"/>
          <p:cNvGraphicFramePr/>
          <p:nvPr>
            <p:extLst>
              <p:ext uri="{D42A27DB-BD31-4B8C-83A1-F6EECF244321}">
                <p14:modId xmlns:p14="http://schemas.microsoft.com/office/powerpoint/2010/main" val="1668120799"/>
              </p:ext>
            </p:extLst>
          </p:nvPr>
        </p:nvGraphicFramePr>
        <p:xfrm>
          <a:off x="381000" y="762000"/>
          <a:ext cx="6096000" cy="76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{&quot;size&quot;:&quot;{\&quot;width\&quot;:480,\&quot;height\&quot;:600}&quot;,&quot;name&quot;:&quot;com.aspose.slides.Chart@1de4f085&quot;,&quot;isContentObject&quot;:&quot;true&quot;,&quot;position&quot;:&quot;{\&quot;x\&quot;:30,\&quot;y\&quot;:60}&quot;}"/>
          <p:cNvGraphicFramePr/>
          <p:nvPr>
            <p:extLst>
              <p:ext uri="{D42A27DB-BD31-4B8C-83A1-F6EECF244321}">
                <p14:modId xmlns:p14="http://schemas.microsoft.com/office/powerpoint/2010/main" val="944974521"/>
              </p:ext>
            </p:extLst>
          </p:nvPr>
        </p:nvGraphicFramePr>
        <p:xfrm>
          <a:off x="381000" y="762000"/>
          <a:ext cx="6096000" cy="76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{&quot;size&quot;:&quot;{\&quot;width\&quot;:480,\&quot;height\&quot;:600}&quot;,&quot;name&quot;:&quot;com.aspose.slides.Chart@348adbb3&quot;,&quot;isContentObject&quot;:&quot;true&quot;,&quot;position&quot;:&quot;{\&quot;x\&quot;:30,\&quot;y\&quot;:60}&quot;}"/>
          <p:cNvGraphicFramePr/>
          <p:nvPr>
            <p:extLst>
              <p:ext uri="{D42A27DB-BD31-4B8C-83A1-F6EECF244321}">
                <p14:modId xmlns:p14="http://schemas.microsoft.com/office/powerpoint/2010/main" val="2777966000"/>
              </p:ext>
            </p:extLst>
          </p:nvPr>
        </p:nvGraphicFramePr>
        <p:xfrm>
          <a:off x="381000" y="762000"/>
          <a:ext cx="6096000" cy="76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{&quot;size&quot;:&quot;{\&quot;width\&quot;:480,\&quot;height\&quot;:600}&quot;,&quot;name&quot;:&quot;com.aspose.slides.Chart@411c8053&quot;,&quot;isContentObject&quot;:&quot;true&quot;,&quot;position&quot;:&quot;{\&quot;x\&quot;:30,\&quot;y\&quot;:60}&quot;}"/>
          <p:cNvGraphicFramePr/>
          <p:nvPr>
            <p:extLst>
              <p:ext uri="{D42A27DB-BD31-4B8C-83A1-F6EECF244321}">
                <p14:modId xmlns:p14="http://schemas.microsoft.com/office/powerpoint/2010/main" val="769130252"/>
              </p:ext>
            </p:extLst>
          </p:nvPr>
        </p:nvGraphicFramePr>
        <p:xfrm>
          <a:off x="381000" y="762000"/>
          <a:ext cx="6096000" cy="76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{&quot;size&quot;:&quot;{\&quot;width\&quot;:480,\&quot;height\&quot;:600}&quot;,&quot;name&quot;:&quot;com.aspose.slides.Chart@2cf7897b&quot;,&quot;isContentObject&quot;:&quot;true&quot;,&quot;position&quot;:&quot;{\&quot;x\&quot;:30,\&quot;y\&quot;:60}&quot;}"/>
          <p:cNvGraphicFramePr/>
          <p:nvPr>
            <p:extLst>
              <p:ext uri="{D42A27DB-BD31-4B8C-83A1-F6EECF244321}">
                <p14:modId xmlns:p14="http://schemas.microsoft.com/office/powerpoint/2010/main" val="2148558677"/>
              </p:ext>
            </p:extLst>
          </p:nvPr>
        </p:nvGraphicFramePr>
        <p:xfrm>
          <a:off x="381000" y="762000"/>
          <a:ext cx="6096000" cy="76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{&quot;size&quot;:&quot;{\&quot;width\&quot;:480,\&quot;height\&quot;:600}&quot;,&quot;name&quot;:&quot;com.aspose.slides.Chart@b2146dd&quot;,&quot;isContentObject&quot;:&quot;true&quot;,&quot;position&quot;:&quot;{\&quot;x\&quot;:30,\&quot;y\&quot;:60}&quot;}"/>
          <p:cNvGraphicFramePr/>
          <p:nvPr>
            <p:extLst>
              <p:ext uri="{D42A27DB-BD31-4B8C-83A1-F6EECF244321}">
                <p14:modId xmlns:p14="http://schemas.microsoft.com/office/powerpoint/2010/main" val="4262028947"/>
              </p:ext>
            </p:extLst>
          </p:nvPr>
        </p:nvGraphicFramePr>
        <p:xfrm>
          <a:off x="381000" y="762000"/>
          <a:ext cx="6096000" cy="76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{&quot;size&quot;:&quot;{\&quot;width\&quot;:480,\&quot;height\&quot;:600}&quot;,&quot;name&quot;:&quot;com.aspose.slides.Chart@3fd3e59e&quot;,&quot;isContentObject&quot;:&quot;true&quot;,&quot;position&quot;:&quot;{\&quot;x\&quot;:30,\&quot;y\&quot;:60}&quot;}"/>
          <p:cNvGraphicFramePr/>
          <p:nvPr>
            <p:extLst>
              <p:ext uri="{D42A27DB-BD31-4B8C-83A1-F6EECF244321}">
                <p14:modId xmlns:p14="http://schemas.microsoft.com/office/powerpoint/2010/main" val="2104497981"/>
              </p:ext>
            </p:extLst>
          </p:nvPr>
        </p:nvGraphicFramePr>
        <p:xfrm>
          <a:off x="381000" y="762000"/>
          <a:ext cx="6096000" cy="76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{&quot;size&quot;:&quot;{\&quot;width\&quot;:480,\&quot;height\&quot;:600}&quot;,&quot;name&quot;:&quot;com.aspose.slides.Chart@8f93169&quot;,&quot;isContentObject&quot;:&quot;true&quot;,&quot;position&quot;:&quot;{\&quot;x\&quot;:30,\&quot;y\&quot;:60}&quot;}"/>
          <p:cNvGraphicFramePr/>
          <p:nvPr>
            <p:extLst>
              <p:ext uri="{D42A27DB-BD31-4B8C-83A1-F6EECF244321}">
                <p14:modId xmlns:p14="http://schemas.microsoft.com/office/powerpoint/2010/main" val="804598764"/>
              </p:ext>
            </p:extLst>
          </p:nvPr>
        </p:nvGraphicFramePr>
        <p:xfrm>
          <a:off x="381000" y="762000"/>
          <a:ext cx="6096000" cy="76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Microsoft Windows NT 10.0"/>
  <p:tag name="AS_RELEASE_DATE" val="2021.05.31"/>
  <p:tag name="AS_TITLE" val="Aspose.Slides for Java"/>
  <p:tag name="AS_VERSION" val="21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27537B"/>
      </a:accent1>
      <a:accent2>
        <a:srgbClr val="27537B"/>
      </a:accent2>
      <a:accent3>
        <a:srgbClr val="27537B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5CB14141DFA5149AA29A03D16EF554D" ma:contentTypeVersion="27" ma:contentTypeDescription="Opret et nyt dokument." ma:contentTypeScope="" ma:versionID="7adcae53443501087b5017267d492426">
  <xsd:schema xmlns:xsd="http://www.w3.org/2001/XMLSchema" xmlns:xs="http://www.w3.org/2001/XMLSchema" xmlns:p="http://schemas.microsoft.com/office/2006/metadata/properties" xmlns:ns2="00205c34-4f63-4954-9a74-3379a722b611" xmlns:ns3="308728e1-2fca-4163-b76e-8bad21e37378" targetNamespace="http://schemas.microsoft.com/office/2006/metadata/properties" ma:root="true" ma:fieldsID="9093d81c36aaefcbb54061dcc485005f" ns2:_="" ns3:_="">
    <xsd:import namespace="00205c34-4f63-4954-9a74-3379a722b611"/>
    <xsd:import namespace="308728e1-2fca-4163-b76e-8bad21e3737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2:TaxCatchAll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205c34-4f63-4954-9a74-3379a722b61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t med 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4d3b516a-5320-4b38-8271-0c91486cf797}" ma:internalName="TaxCatchAll" ma:showField="CatchAllData" ma:web="00205c34-4f63-4954-9a74-3379a722b6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8728e1-2fca-4163-b76e-8bad21e373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Billedmærker" ma:readOnly="false" ma:fieldId="{5cf76f15-5ced-4ddc-b409-7134ff3c332f}" ma:taxonomyMulti="true" ma:sspId="14ea1922-f9ad-4a2f-84eb-bce0e3af83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08728e1-2fca-4163-b76e-8bad21e37378">
      <Terms xmlns="http://schemas.microsoft.com/office/infopath/2007/PartnerControls"/>
    </lcf76f155ced4ddcb4097134ff3c332f>
    <TaxCatchAll xmlns="00205c34-4f63-4954-9a74-3379a722b611" xsi:nil="true"/>
  </documentManagement>
</p:properties>
</file>

<file path=customXml/itemProps1.xml><?xml version="1.0" encoding="utf-8"?>
<ds:datastoreItem xmlns:ds="http://schemas.openxmlformats.org/officeDocument/2006/customXml" ds:itemID="{7D70E966-181D-45D1-A750-F790EBC46F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4A66980-C02C-4687-B1C4-238066C3DA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0205c34-4f63-4954-9a74-3379a722b611"/>
    <ds:schemaRef ds:uri="308728e1-2fca-4163-b76e-8bad21e3737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30EE354-1D49-4B60-99DA-0F3212607E3D}">
  <ds:schemaRefs>
    <ds:schemaRef ds:uri="http://schemas.microsoft.com/office/2006/metadata/properties"/>
    <ds:schemaRef ds:uri="http://schemas.microsoft.com/office/infopath/2007/PartnerControls"/>
    <ds:schemaRef ds:uri="308728e1-2fca-4163-b76e-8bad21e37378"/>
    <ds:schemaRef ds:uri="00205c34-4f63-4954-9a74-3379a722b61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156</Words>
  <Application>Microsoft Office PowerPoint</Application>
  <PresentationFormat>Skærmshow (4:3)</PresentationFormat>
  <Paragraphs>51</Paragraphs>
  <Slides>13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7" baseType="lpstr">
      <vt:lpstr>Arial</vt:lpstr>
      <vt:lpstr>Calibri</vt:lpstr>
      <vt:lpstr>Segoe UI</vt:lpstr>
      <vt:lpstr>Office Theme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Michael Hauberg-Zittlau</dc:creator>
  <cp:lastModifiedBy>Michael Hauberg-Zittlau</cp:lastModifiedBy>
  <cp:revision>2</cp:revision>
  <cp:lastPrinted>2026-04-18T01:01:08Z</cp:lastPrinted>
  <dcterms:created xsi:type="dcterms:W3CDTF">2026-04-18T00:01:08Z</dcterms:created>
  <dcterms:modified xsi:type="dcterms:W3CDTF">2026-10-27T12:26:00Z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0x01010075CB14141DFA5149AA29A03D16EF554D</vt:lpwstr>
  </property>
</Properties>
</file>